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257" r:id="rId2"/>
    <p:sldId id="281" r:id="rId3"/>
    <p:sldId id="319" r:id="rId4"/>
    <p:sldId id="316" r:id="rId5"/>
    <p:sldId id="340" r:id="rId6"/>
    <p:sldId id="341" r:id="rId7"/>
    <p:sldId id="342" r:id="rId8"/>
    <p:sldId id="315" r:id="rId9"/>
    <p:sldId id="322" r:id="rId10"/>
    <p:sldId id="320" r:id="rId11"/>
    <p:sldId id="330" r:id="rId12"/>
    <p:sldId id="334" r:id="rId13"/>
    <p:sldId id="335" r:id="rId14"/>
    <p:sldId id="336" r:id="rId15"/>
    <p:sldId id="337" r:id="rId16"/>
    <p:sldId id="339" r:id="rId17"/>
    <p:sldId id="32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8</a:t>
            </a:fld>
            <a:endParaRPr lang="en-US"/>
          </a:p>
        </p:txBody>
      </p:sp>
    </p:spTree>
    <p:extLst>
      <p:ext uri="{BB962C8B-B14F-4D97-AF65-F5344CB8AC3E}">
        <p14:creationId xmlns:p14="http://schemas.microsoft.com/office/powerpoint/2010/main" val="903239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XGVpp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a:bodyPr>
          <a:lstStyle/>
          <a:p>
            <a:r>
              <a:rPr lang="en-US" dirty="0"/>
              <a:t>Conception and Pregnancy</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https://bcove.video/3XGVpp3</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a:bodyPr>
          <a:lstStyle/>
          <a:p>
            <a:pPr algn="ctr"/>
            <a:r>
              <a:rPr lang="en-US" dirty="0"/>
              <a:t>The Stages of Childbirth </a:t>
            </a:r>
            <a:endParaRPr lang="en-US" sz="2700"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dirty="0">
                <a:cs typeface="Arial"/>
              </a:rPr>
              <a:t>The </a:t>
            </a:r>
            <a:r>
              <a:rPr lang="en-US" b="1" dirty="0">
                <a:cs typeface="Arial"/>
              </a:rPr>
              <a:t>first stage </a:t>
            </a:r>
            <a:r>
              <a:rPr lang="en-US" dirty="0">
                <a:cs typeface="Arial"/>
              </a:rPr>
              <a:t>is the longest. Contractions get stronger and the cervix dilates. The baby moves from the uterus to the vagina. </a:t>
            </a:r>
          </a:p>
          <a:p>
            <a:pPr marL="0" indent="0">
              <a:buNone/>
            </a:pPr>
            <a:endParaRPr lang="en-US" dirty="0">
              <a:solidFill>
                <a:srgbClr val="FF0000"/>
              </a:solidFill>
              <a:cs typeface="Arial"/>
            </a:endParaRPr>
          </a:p>
          <a:p>
            <a:r>
              <a:rPr lang="en-US" dirty="0">
                <a:cs typeface="Arial"/>
              </a:rPr>
              <a:t>The </a:t>
            </a:r>
            <a:r>
              <a:rPr lang="en-US" b="1" dirty="0">
                <a:cs typeface="Arial"/>
              </a:rPr>
              <a:t>second stage </a:t>
            </a:r>
            <a:r>
              <a:rPr lang="en-US" dirty="0">
                <a:cs typeface="Arial"/>
              </a:rPr>
              <a:t>involves stronger contractions, and the baby moves completely through the vagina out of the body.</a:t>
            </a:r>
          </a:p>
          <a:p>
            <a:pPr marL="0" indent="0">
              <a:buNone/>
            </a:pPr>
            <a:r>
              <a:rPr lang="en-US" dirty="0">
                <a:cs typeface="Arial"/>
              </a:rPr>
              <a:t> </a:t>
            </a:r>
          </a:p>
          <a:p>
            <a:r>
              <a:rPr lang="en-US" dirty="0">
                <a:cs typeface="Arial"/>
              </a:rPr>
              <a:t>The </a:t>
            </a:r>
            <a:r>
              <a:rPr lang="en-US" b="1" dirty="0">
                <a:cs typeface="Arial"/>
              </a:rPr>
              <a:t>third stage </a:t>
            </a:r>
            <a:r>
              <a:rPr lang="en-US" dirty="0">
                <a:cs typeface="Arial"/>
              </a:rPr>
              <a:t>is the delivery of the placenta. </a:t>
            </a:r>
          </a:p>
          <a:p>
            <a:pPr marL="0" indent="0" algn="r">
              <a:buNone/>
            </a:pPr>
            <a:endParaRPr lang="en-US" dirty="0">
              <a:cs typeface="Arial"/>
            </a:endParaRPr>
          </a:p>
          <a:p>
            <a:pPr marL="0" indent="0" algn="r">
              <a:buNone/>
            </a:pPr>
            <a:endParaRPr lang="en-US" dirty="0">
              <a:cs typeface="Arial"/>
            </a:endParaRPr>
          </a:p>
          <a:p>
            <a:pPr marL="0" indent="0" algn="r">
              <a:buNone/>
            </a:pPr>
            <a:endParaRPr lang="en-US" dirty="0">
              <a:cs typeface="Arial"/>
            </a:endParaRPr>
          </a:p>
          <a:p>
            <a:pPr marL="0" indent="0" algn="r">
              <a:buNone/>
            </a:pPr>
            <a:endParaRPr lang="en-US"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a:bodyPr>
          <a:lstStyle/>
          <a:p>
            <a:pPr algn="ctr"/>
            <a:r>
              <a:rPr lang="en-US" dirty="0"/>
              <a:t>Teen Pregnancy</a:t>
            </a:r>
            <a:endParaRPr lang="en-US" sz="2700"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dirty="0">
                <a:cs typeface="Arial"/>
              </a:rPr>
              <a:t>If you or your partner is pregnant, it is important to know the options: </a:t>
            </a:r>
          </a:p>
          <a:p>
            <a:pPr lvl="1"/>
            <a:r>
              <a:rPr lang="en-US" dirty="0">
                <a:cs typeface="Arial"/>
              </a:rPr>
              <a:t>Keep the baby and become a teen parent</a:t>
            </a:r>
          </a:p>
          <a:p>
            <a:pPr lvl="1"/>
            <a:r>
              <a:rPr lang="en-US" dirty="0">
                <a:cs typeface="Arial"/>
              </a:rPr>
              <a:t>Give the baby up for adoption</a:t>
            </a:r>
          </a:p>
        </p:txBody>
      </p:sp>
    </p:spTree>
    <p:extLst>
      <p:ext uri="{BB962C8B-B14F-4D97-AF65-F5344CB8AC3E}">
        <p14:creationId xmlns:p14="http://schemas.microsoft.com/office/powerpoint/2010/main" val="3419221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F7E4-0ABE-811F-E870-E14E227E4A1C}"/>
              </a:ext>
            </a:extLst>
          </p:cNvPr>
          <p:cNvSpPr>
            <a:spLocks noGrp="1"/>
          </p:cNvSpPr>
          <p:nvPr>
            <p:ph type="title"/>
          </p:nvPr>
        </p:nvSpPr>
        <p:spPr/>
        <p:txBody>
          <a:bodyPr>
            <a:normAutofit fontScale="90000"/>
          </a:bodyPr>
          <a:lstStyle/>
          <a:p>
            <a:pPr algn="ctr"/>
            <a:r>
              <a:rPr lang="en-US" dirty="0"/>
              <a:t>Teens as Parents</a:t>
            </a:r>
            <a:br>
              <a:rPr lang="en-US" dirty="0"/>
            </a:br>
            <a:r>
              <a:rPr lang="en-US" sz="2700" i="1" dirty="0">
                <a:solidFill>
                  <a:schemeClr val="accent1"/>
                </a:solidFill>
              </a:rPr>
              <a:t>(1 of 2)</a:t>
            </a:r>
            <a:br>
              <a:rPr lang="en-US" sz="2700" i="1" dirty="0">
                <a:solidFill>
                  <a:schemeClr val="accent1"/>
                </a:solidFill>
              </a:rPr>
            </a:br>
            <a:endParaRPr lang="en-US" sz="2700" dirty="0"/>
          </a:p>
        </p:txBody>
      </p:sp>
      <p:sp>
        <p:nvSpPr>
          <p:cNvPr id="3" name="Content Placeholder 2">
            <a:extLst>
              <a:ext uri="{FF2B5EF4-FFF2-40B4-BE49-F238E27FC236}">
                <a16:creationId xmlns:a16="http://schemas.microsoft.com/office/drawing/2014/main" id="{A779A111-9E56-B462-CF57-C7E896EFD98E}"/>
              </a:ext>
            </a:extLst>
          </p:cNvPr>
          <p:cNvSpPr>
            <a:spLocks noGrp="1"/>
          </p:cNvSpPr>
          <p:nvPr>
            <p:ph idx="1"/>
          </p:nvPr>
        </p:nvSpPr>
        <p:spPr>
          <a:xfrm>
            <a:off x="628650" y="1825624"/>
            <a:ext cx="7886700" cy="4667249"/>
          </a:xfrm>
        </p:spPr>
        <p:txBody>
          <a:bodyPr>
            <a:normAutofit fontScale="92500" lnSpcReduction="20000"/>
          </a:bodyPr>
          <a:lstStyle/>
          <a:p>
            <a:r>
              <a:rPr lang="en-US" dirty="0"/>
              <a:t>Challenges include the day-to-day care of your child, money issues, social relationships, and your own emotions. </a:t>
            </a:r>
          </a:p>
          <a:p>
            <a:r>
              <a:rPr lang="en-US" dirty="0"/>
              <a:t>Rights and responsibilities to provide care for the child are determined by whether the teens are married or not. </a:t>
            </a:r>
          </a:p>
          <a:p>
            <a:pPr lvl="1"/>
            <a:r>
              <a:rPr lang="en-US" dirty="0"/>
              <a:t>Teen parents who are married: </a:t>
            </a:r>
          </a:p>
          <a:p>
            <a:pPr lvl="2"/>
            <a:r>
              <a:rPr lang="en-US" dirty="0"/>
              <a:t>Both parents have rights and responsibilities to provide care for the child.</a:t>
            </a:r>
          </a:p>
          <a:p>
            <a:pPr lvl="1"/>
            <a:r>
              <a:rPr lang="en-US" dirty="0"/>
              <a:t>Unmarried teen parents:</a:t>
            </a:r>
          </a:p>
          <a:p>
            <a:pPr lvl="2"/>
            <a:r>
              <a:rPr lang="en-US" dirty="0"/>
              <a:t>The parent who gave birth automatically has the rights and responsibilities to provide care for the child.</a:t>
            </a:r>
          </a:p>
          <a:p>
            <a:pPr lvl="2"/>
            <a:r>
              <a:rPr lang="en-US" dirty="0"/>
              <a:t>For the father to have any rights and responsibilities to provide care, they must be named as the father on the birth certificate, or they must sign a declaration of </a:t>
            </a:r>
            <a:r>
              <a:rPr lang="en-US" b="1" dirty="0"/>
              <a:t>paternity,</a:t>
            </a:r>
            <a:r>
              <a:rPr lang="en-US" dirty="0"/>
              <a:t> which establishes them as the father.</a:t>
            </a:r>
          </a:p>
          <a:p>
            <a:pPr marL="914400" lvl="2" indent="0" algn="r">
              <a:buNone/>
            </a:pPr>
            <a:r>
              <a:rPr lang="en-US" i="1" dirty="0">
                <a:solidFill>
                  <a:schemeClr val="tx1"/>
                </a:solidFill>
              </a:rPr>
              <a:t> </a:t>
            </a:r>
            <a:r>
              <a:rPr lang="en-US" sz="1500" i="1" dirty="0">
                <a:solidFill>
                  <a:schemeClr val="tx1"/>
                </a:solidFill>
              </a:rPr>
              <a:t>(continued)</a:t>
            </a:r>
          </a:p>
          <a:p>
            <a:pPr lvl="2"/>
            <a:endParaRPr lang="en-US" dirty="0">
              <a:solidFill>
                <a:schemeClr val="accent3"/>
              </a:solidFill>
            </a:endParaRPr>
          </a:p>
        </p:txBody>
      </p:sp>
    </p:spTree>
    <p:extLst>
      <p:ext uri="{BB962C8B-B14F-4D97-AF65-F5344CB8AC3E}">
        <p14:creationId xmlns:p14="http://schemas.microsoft.com/office/powerpoint/2010/main" val="2659743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F7E4-0ABE-811F-E870-E14E227E4A1C}"/>
              </a:ext>
            </a:extLst>
          </p:cNvPr>
          <p:cNvSpPr>
            <a:spLocks noGrp="1"/>
          </p:cNvSpPr>
          <p:nvPr>
            <p:ph type="title"/>
          </p:nvPr>
        </p:nvSpPr>
        <p:spPr/>
        <p:txBody>
          <a:bodyPr>
            <a:normAutofit fontScale="90000"/>
          </a:bodyPr>
          <a:lstStyle/>
          <a:p>
            <a:pPr algn="ctr"/>
            <a:r>
              <a:rPr lang="en-US" dirty="0"/>
              <a:t>Teens as Parents</a:t>
            </a:r>
            <a:br>
              <a:rPr lang="en-US" dirty="0"/>
            </a:br>
            <a:r>
              <a:rPr lang="en-US" sz="2700" i="1" dirty="0">
                <a:solidFill>
                  <a:schemeClr val="accent1"/>
                </a:solidFill>
              </a:rPr>
              <a:t>(2 of 2)</a:t>
            </a:r>
            <a:br>
              <a:rPr lang="en-US" sz="2700" i="1" dirty="0">
                <a:solidFill>
                  <a:schemeClr val="accent1"/>
                </a:solidFill>
              </a:rPr>
            </a:br>
            <a:endParaRPr lang="en-US" sz="2700" dirty="0"/>
          </a:p>
        </p:txBody>
      </p:sp>
      <p:sp>
        <p:nvSpPr>
          <p:cNvPr id="3" name="Content Placeholder 2">
            <a:extLst>
              <a:ext uri="{FF2B5EF4-FFF2-40B4-BE49-F238E27FC236}">
                <a16:creationId xmlns:a16="http://schemas.microsoft.com/office/drawing/2014/main" id="{A779A111-9E56-B462-CF57-C7E896EFD98E}"/>
              </a:ext>
            </a:extLst>
          </p:cNvPr>
          <p:cNvSpPr>
            <a:spLocks noGrp="1"/>
          </p:cNvSpPr>
          <p:nvPr>
            <p:ph idx="1"/>
          </p:nvPr>
        </p:nvSpPr>
        <p:spPr>
          <a:xfrm>
            <a:off x="333375" y="1825624"/>
            <a:ext cx="8448675" cy="4667249"/>
          </a:xfrm>
        </p:spPr>
        <p:txBody>
          <a:bodyPr>
            <a:normAutofit fontScale="85000" lnSpcReduction="20000"/>
          </a:bodyPr>
          <a:lstStyle/>
          <a:p>
            <a:r>
              <a:rPr lang="en-US" dirty="0">
                <a:solidFill>
                  <a:schemeClr val="tx1"/>
                </a:solidFill>
              </a:rPr>
              <a:t>Unmarried parents must also establish </a:t>
            </a:r>
            <a:r>
              <a:rPr lang="en-US" b="1" dirty="0">
                <a:solidFill>
                  <a:schemeClr val="tx1"/>
                </a:solidFill>
              </a:rPr>
              <a:t>custody</a:t>
            </a:r>
            <a:r>
              <a:rPr lang="en-US" dirty="0">
                <a:solidFill>
                  <a:schemeClr val="tx1"/>
                </a:solidFill>
              </a:rPr>
              <a:t> or the legal right to care for the child. </a:t>
            </a:r>
          </a:p>
          <a:p>
            <a:endParaRPr lang="en-US" dirty="0">
              <a:solidFill>
                <a:schemeClr val="tx1"/>
              </a:solidFill>
            </a:endParaRPr>
          </a:p>
          <a:p>
            <a:r>
              <a:rPr lang="en-US" dirty="0">
                <a:solidFill>
                  <a:schemeClr val="tx1"/>
                </a:solidFill>
              </a:rPr>
              <a:t>Four primary types of custody:</a:t>
            </a:r>
          </a:p>
          <a:p>
            <a:pPr lvl="1"/>
            <a:r>
              <a:rPr lang="en-US" sz="2200" b="1" dirty="0"/>
              <a:t>Legal custody</a:t>
            </a:r>
            <a:r>
              <a:rPr lang="en-US" sz="2200" dirty="0"/>
              <a:t>—</a:t>
            </a:r>
            <a:r>
              <a:rPr lang="en-US" sz="2200" dirty="0">
                <a:effectLst/>
                <a:ea typeface="Times New Roman" panose="02020603050405020304" pitchFamily="18" charset="0"/>
              </a:rPr>
              <a:t>parent’s right to make any decision regarding the needs of the child including education, health care, and religion.</a:t>
            </a:r>
            <a:endParaRPr lang="en-US" sz="2200" dirty="0"/>
          </a:p>
          <a:p>
            <a:pPr lvl="1"/>
            <a:r>
              <a:rPr lang="en-US" sz="2200" b="1" dirty="0"/>
              <a:t>Physical custody</a:t>
            </a:r>
            <a:r>
              <a:rPr lang="en-US" sz="2200" dirty="0"/>
              <a:t>—</a:t>
            </a:r>
            <a:r>
              <a:rPr lang="en-US" sz="2200" dirty="0">
                <a:effectLst/>
                <a:ea typeface="Times New Roman" panose="02020603050405020304" pitchFamily="18" charset="0"/>
              </a:rPr>
              <a:t>who the child will live with daily; is usually awarded as joint physical custody so the child has equal time with both parents. </a:t>
            </a:r>
            <a:endParaRPr lang="en-US" sz="2200" b="1" dirty="0"/>
          </a:p>
          <a:p>
            <a:pPr lvl="1"/>
            <a:r>
              <a:rPr lang="en-US" sz="2200" b="1" dirty="0"/>
              <a:t>Sole custody</a:t>
            </a:r>
            <a:r>
              <a:rPr lang="en-US" sz="2200" dirty="0"/>
              <a:t>—</a:t>
            </a:r>
            <a:r>
              <a:rPr lang="en-US" sz="2200" dirty="0">
                <a:effectLst/>
                <a:ea typeface="Times New Roman" panose="02020603050405020304" pitchFamily="18" charset="0"/>
              </a:rPr>
              <a:t>one parent has legal and/or physical custody of the child. </a:t>
            </a:r>
            <a:endParaRPr lang="en-US" sz="2200" b="1" dirty="0"/>
          </a:p>
          <a:p>
            <a:pPr lvl="1"/>
            <a:r>
              <a:rPr lang="en-US" sz="2200" b="1" dirty="0"/>
              <a:t>Joint custody</a:t>
            </a:r>
            <a:r>
              <a:rPr lang="en-US" sz="2200" dirty="0"/>
              <a:t>—</a:t>
            </a:r>
            <a:r>
              <a:rPr lang="en-US" sz="2200" dirty="0">
                <a:effectLst/>
                <a:ea typeface="Times New Roman" panose="02020603050405020304" pitchFamily="18" charset="0"/>
              </a:rPr>
              <a:t>both parents have legal and/or physical custody of the child. </a:t>
            </a:r>
          </a:p>
          <a:p>
            <a:pPr marL="228600" lvl="1"/>
            <a:endParaRPr lang="en-US" sz="2600" dirty="0">
              <a:solidFill>
                <a:schemeClr val="tx1"/>
              </a:solidFill>
            </a:endParaRPr>
          </a:p>
          <a:p>
            <a:pPr marL="228600" lvl="1"/>
            <a:r>
              <a:rPr lang="en-US" sz="2600" dirty="0">
                <a:solidFill>
                  <a:schemeClr val="tx1"/>
                </a:solidFill>
              </a:rPr>
              <a:t>If one parent is not involved with the child, they are still responsible for child support, which is the financial support for the child. </a:t>
            </a:r>
          </a:p>
        </p:txBody>
      </p:sp>
    </p:spTree>
    <p:extLst>
      <p:ext uri="{BB962C8B-B14F-4D97-AF65-F5344CB8AC3E}">
        <p14:creationId xmlns:p14="http://schemas.microsoft.com/office/powerpoint/2010/main" val="1157058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742DF-67D0-5E7F-A5BE-2D520DF31AC5}"/>
              </a:ext>
            </a:extLst>
          </p:cNvPr>
          <p:cNvSpPr>
            <a:spLocks noGrp="1"/>
          </p:cNvSpPr>
          <p:nvPr>
            <p:ph type="title"/>
          </p:nvPr>
        </p:nvSpPr>
        <p:spPr/>
        <p:txBody>
          <a:bodyPr/>
          <a:lstStyle/>
          <a:p>
            <a:pPr algn="ctr"/>
            <a:r>
              <a:rPr lang="en-US" dirty="0"/>
              <a:t>Adoption Options</a:t>
            </a:r>
          </a:p>
        </p:txBody>
      </p:sp>
      <p:sp>
        <p:nvSpPr>
          <p:cNvPr id="3" name="Content Placeholder 2">
            <a:extLst>
              <a:ext uri="{FF2B5EF4-FFF2-40B4-BE49-F238E27FC236}">
                <a16:creationId xmlns:a16="http://schemas.microsoft.com/office/drawing/2014/main" id="{68A1DD1E-F179-1E6F-373C-ACCB9F13E7AB}"/>
              </a:ext>
            </a:extLst>
          </p:cNvPr>
          <p:cNvSpPr>
            <a:spLocks noGrp="1"/>
          </p:cNvSpPr>
          <p:nvPr>
            <p:ph idx="1"/>
          </p:nvPr>
        </p:nvSpPr>
        <p:spPr/>
        <p:txBody>
          <a:bodyPr>
            <a:normAutofit lnSpcReduction="10000"/>
          </a:bodyPr>
          <a:lstStyle/>
          <a:p>
            <a:r>
              <a:rPr lang="en-US" sz="2400" b="1" dirty="0">
                <a:solidFill>
                  <a:srgbClr val="000000"/>
                </a:solidFill>
                <a:effectLst/>
                <a:ea typeface="Times New Roman" panose="02020603050405020304" pitchFamily="18" charset="0"/>
              </a:rPr>
              <a:t>Adoption</a:t>
            </a:r>
            <a:r>
              <a:rPr lang="en-US" sz="2400" dirty="0">
                <a:solidFill>
                  <a:srgbClr val="000000"/>
                </a:solidFill>
                <a:effectLst/>
                <a:ea typeface="Times New Roman" panose="02020603050405020304" pitchFamily="18" charset="0"/>
              </a:rPr>
              <a:t> is the legal process of parental rights being transferred from the birth parents to the adoptive parents. </a:t>
            </a:r>
          </a:p>
          <a:p>
            <a:pPr lvl="1"/>
            <a:r>
              <a:rPr lang="en-US" sz="2200" dirty="0">
                <a:effectLst/>
                <a:ea typeface="Times New Roman" panose="02020603050405020304" pitchFamily="18" charset="0"/>
              </a:rPr>
              <a:t>Adoption occurs for financial, emotional, and medical reasons, among many others. </a:t>
            </a:r>
          </a:p>
          <a:p>
            <a:pPr lvl="1"/>
            <a:endParaRPr lang="en-US" sz="2200" dirty="0"/>
          </a:p>
          <a:p>
            <a:pPr marL="228600" lvl="1"/>
            <a:r>
              <a:rPr lang="en-US" dirty="0">
                <a:solidFill>
                  <a:schemeClr val="tx1"/>
                </a:solidFill>
              </a:rPr>
              <a:t>Two most common types of adoptions are open and closed adoptions.</a:t>
            </a:r>
          </a:p>
          <a:p>
            <a:pPr marL="685800" lvl="2"/>
            <a:r>
              <a:rPr lang="en-US" sz="2200" dirty="0">
                <a:solidFill>
                  <a:schemeClr val="accent3"/>
                </a:solidFill>
              </a:rPr>
              <a:t>Open adoption—</a:t>
            </a:r>
            <a:r>
              <a:rPr lang="en-US" sz="2200" dirty="0">
                <a:solidFill>
                  <a:schemeClr val="accent3"/>
                </a:solidFill>
                <a:effectLst/>
                <a:ea typeface="Times New Roman" panose="02020603050405020304" pitchFamily="18" charset="0"/>
              </a:rPr>
              <a:t>identities of the birth parents and the adoptive parents are shared, and there is commonly some level of interaction between the two. </a:t>
            </a:r>
          </a:p>
          <a:p>
            <a:pPr marL="685800" lvl="2"/>
            <a:r>
              <a:rPr lang="en-US" sz="2200" dirty="0">
                <a:solidFill>
                  <a:schemeClr val="accent3"/>
                </a:solidFill>
              </a:rPr>
              <a:t>Closed adoption—</a:t>
            </a:r>
            <a:r>
              <a:rPr lang="en-US" sz="2200" dirty="0">
                <a:solidFill>
                  <a:schemeClr val="accent3"/>
                </a:solidFill>
                <a:effectLst/>
                <a:ea typeface="Times New Roman" panose="02020603050405020304" pitchFamily="18" charset="0"/>
              </a:rPr>
              <a:t>birth parents and adoptive parents have little to no contact with each other and information is not shared. </a:t>
            </a:r>
            <a:endParaRPr lang="en-US" sz="2200" dirty="0">
              <a:solidFill>
                <a:schemeClr val="accent3"/>
              </a:solidFill>
            </a:endParaRPr>
          </a:p>
        </p:txBody>
      </p:sp>
    </p:spTree>
    <p:extLst>
      <p:ext uri="{BB962C8B-B14F-4D97-AF65-F5344CB8AC3E}">
        <p14:creationId xmlns:p14="http://schemas.microsoft.com/office/powerpoint/2010/main" val="3447926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CF8A3-7A4E-8A41-BE42-AF2FE96E047A}"/>
              </a:ext>
            </a:extLst>
          </p:cNvPr>
          <p:cNvSpPr>
            <a:spLocks noGrp="1"/>
          </p:cNvSpPr>
          <p:nvPr>
            <p:ph type="title"/>
          </p:nvPr>
        </p:nvSpPr>
        <p:spPr/>
        <p:txBody>
          <a:bodyPr/>
          <a:lstStyle/>
          <a:p>
            <a:pPr algn="ctr"/>
            <a:r>
              <a:rPr lang="en-US" dirty="0"/>
              <a:t>Safe Haven Laws</a:t>
            </a:r>
          </a:p>
        </p:txBody>
      </p:sp>
      <p:sp>
        <p:nvSpPr>
          <p:cNvPr id="3" name="Content Placeholder 2">
            <a:extLst>
              <a:ext uri="{FF2B5EF4-FFF2-40B4-BE49-F238E27FC236}">
                <a16:creationId xmlns:a16="http://schemas.microsoft.com/office/drawing/2014/main" id="{D9E50F27-8A77-DEB4-C995-CA8BB6528805}"/>
              </a:ext>
            </a:extLst>
          </p:cNvPr>
          <p:cNvSpPr>
            <a:spLocks noGrp="1"/>
          </p:cNvSpPr>
          <p:nvPr>
            <p:ph idx="1"/>
          </p:nvPr>
        </p:nvSpPr>
        <p:spPr>
          <a:xfrm>
            <a:off x="390525" y="1825625"/>
            <a:ext cx="8277225" cy="4351338"/>
          </a:xfrm>
        </p:spPr>
        <p:txBody>
          <a:bodyPr>
            <a:normAutofit/>
          </a:bodyPr>
          <a:lstStyle/>
          <a:p>
            <a:r>
              <a:rPr lang="en-US" dirty="0"/>
              <a:t>All 50 states have some form of </a:t>
            </a:r>
            <a:r>
              <a:rPr lang="en-US" b="1" dirty="0"/>
              <a:t>safe haven law</a:t>
            </a:r>
            <a:r>
              <a:rPr lang="en-US" dirty="0"/>
              <a:t>.</a:t>
            </a:r>
          </a:p>
          <a:p>
            <a:r>
              <a:rPr lang="en-US" dirty="0"/>
              <a:t> A safe haven law allows a person to give up an infant anonymously without fear of arrest or prosecution, as long as the baby hasn’t been abused. </a:t>
            </a:r>
          </a:p>
          <a:p>
            <a:r>
              <a:rPr lang="en-US" dirty="0">
                <a:solidFill>
                  <a:schemeClr val="tx1"/>
                </a:solidFill>
              </a:rPr>
              <a:t>The purpose of the law </a:t>
            </a:r>
            <a:r>
              <a:rPr lang="en-US" dirty="0">
                <a:solidFill>
                  <a:schemeClr val="tx1"/>
                </a:solidFill>
                <a:effectLst/>
                <a:ea typeface="Times New Roman" panose="02020603050405020304" pitchFamily="18" charset="0"/>
              </a:rPr>
              <a:t>is to protect babies from being hurt or killed because they were abandoned somewhere unsafe by a parent who had hidden the pregnancy, couldn’t keep the baby, or didn’t know what else to do. </a:t>
            </a:r>
            <a:endParaRPr lang="en-US" dirty="0">
              <a:solidFill>
                <a:schemeClr val="tx1"/>
              </a:solidFill>
            </a:endParaRPr>
          </a:p>
        </p:txBody>
      </p:sp>
    </p:spTree>
    <p:extLst>
      <p:ext uri="{BB962C8B-B14F-4D97-AF65-F5344CB8AC3E}">
        <p14:creationId xmlns:p14="http://schemas.microsoft.com/office/powerpoint/2010/main" val="3297897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E5B7D-19D2-A22E-00EC-D560DD366C22}"/>
              </a:ext>
            </a:extLst>
          </p:cNvPr>
          <p:cNvSpPr>
            <a:spLocks noGrp="1"/>
          </p:cNvSpPr>
          <p:nvPr>
            <p:ph type="title"/>
          </p:nvPr>
        </p:nvSpPr>
        <p:spPr/>
        <p:txBody>
          <a:bodyPr>
            <a:noAutofit/>
          </a:bodyPr>
          <a:lstStyle/>
          <a:p>
            <a:pPr algn="ctr"/>
            <a:r>
              <a:rPr lang="en-US" sz="3600" dirty="0"/>
              <a:t>Benefits of Finishing High School Before Becoming a Parent</a:t>
            </a:r>
          </a:p>
        </p:txBody>
      </p:sp>
      <p:sp>
        <p:nvSpPr>
          <p:cNvPr id="3" name="Content Placeholder 2">
            <a:extLst>
              <a:ext uri="{FF2B5EF4-FFF2-40B4-BE49-F238E27FC236}">
                <a16:creationId xmlns:a16="http://schemas.microsoft.com/office/drawing/2014/main" id="{384688AC-AD9E-445B-CAEF-F65AFE37A509}"/>
              </a:ext>
            </a:extLst>
          </p:cNvPr>
          <p:cNvSpPr>
            <a:spLocks noGrp="1"/>
          </p:cNvSpPr>
          <p:nvPr>
            <p:ph idx="1"/>
          </p:nvPr>
        </p:nvSpPr>
        <p:spPr/>
        <p:txBody>
          <a:bodyPr>
            <a:normAutofit/>
          </a:bodyPr>
          <a:lstStyle/>
          <a:p>
            <a:r>
              <a:rPr lang="en-US" dirty="0"/>
              <a:t>A person with ovaries who waits until adulthood to have a child can establish a career. </a:t>
            </a:r>
          </a:p>
          <a:p>
            <a:r>
              <a:rPr lang="en-US" dirty="0"/>
              <a:t>Mothers and fathers may have less debt and be more financially able to afford a child.</a:t>
            </a:r>
          </a:p>
          <a:p>
            <a:r>
              <a:rPr lang="en-US" dirty="0"/>
              <a:t>Adult parents tend to have more patience.</a:t>
            </a:r>
          </a:p>
          <a:p>
            <a:r>
              <a:rPr lang="en-US" dirty="0"/>
              <a:t>Children of parents in their 30s and older were found to be better behaved, better educated, more socially adjusted, and physically and emotionally healthier overall than children who were born to teenage parents. </a:t>
            </a:r>
          </a:p>
        </p:txBody>
      </p:sp>
    </p:spTree>
    <p:extLst>
      <p:ext uri="{BB962C8B-B14F-4D97-AF65-F5344CB8AC3E}">
        <p14:creationId xmlns:p14="http://schemas.microsoft.com/office/powerpoint/2010/main" val="4017256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a:bodyPr>
          <a:lstStyle/>
          <a:p>
            <a:r>
              <a:rPr lang="en-US" dirty="0">
                <a:cs typeface="Arial"/>
              </a:rPr>
              <a:t>If you were to become a teen parent, you would be responsible for raising your child. </a:t>
            </a:r>
            <a:r>
              <a:rPr lang="en-US">
                <a:cs typeface="Arial"/>
              </a:rPr>
              <a:t>Use the Internet and the Accessing Information Skill Cues to locate valid and reliable information for your state and the area you live in.</a:t>
            </a:r>
            <a:endParaRPr lang="en-US" dirty="0">
              <a:cs typeface="Arial"/>
            </a:endParaRPr>
          </a:p>
        </p:txBody>
      </p:sp>
    </p:spTree>
    <p:extLst>
      <p:ext uri="{BB962C8B-B14F-4D97-AF65-F5344CB8AC3E}">
        <p14:creationId xmlns:p14="http://schemas.microsoft.com/office/powerpoint/2010/main" val="155705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marL="0" indent="0">
              <a:buNone/>
            </a:pPr>
            <a:r>
              <a:rPr lang="en-US" dirty="0"/>
              <a:t>If you were to become pregnant or get someone pregnant, list three ways you think your life may change in the next nine months and three ways your life may change over</a:t>
            </a:r>
            <a:r>
              <a:rPr lang="en-US" dirty="0">
                <a:solidFill>
                  <a:schemeClr val="tx1"/>
                </a:solidFill>
              </a:rPr>
              <a:t> </a:t>
            </a:r>
            <a:r>
              <a:rPr lang="en-US" dirty="0"/>
              <a:t>the next five years. </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a:bodyPr>
          <a:lstStyle/>
          <a:p>
            <a:pPr>
              <a:buFont typeface="Arial"/>
              <a:buChar char="•"/>
            </a:pPr>
            <a:r>
              <a:rPr lang="en-US" dirty="0">
                <a:ea typeface="+mn-lt"/>
                <a:cs typeface="+mn-lt"/>
              </a:rPr>
              <a:t>explain what happens during conception?</a:t>
            </a:r>
          </a:p>
          <a:p>
            <a:pPr>
              <a:buFont typeface="Arial"/>
              <a:buChar char="•"/>
            </a:pPr>
            <a:r>
              <a:rPr lang="en-US" dirty="0">
                <a:ea typeface="+mn-lt"/>
                <a:cs typeface="+mn-lt"/>
              </a:rPr>
              <a:t>identify what happens in each of the trimesters of pregnancy?</a:t>
            </a:r>
          </a:p>
          <a:p>
            <a:pPr>
              <a:buFont typeface="Arial"/>
              <a:buChar char="•"/>
            </a:pPr>
            <a:r>
              <a:rPr lang="en-US" dirty="0">
                <a:ea typeface="+mn-lt"/>
                <a:cs typeface="+mn-lt"/>
              </a:rPr>
              <a:t>analyze the options you have if you or your partner is pregnant? </a:t>
            </a:r>
            <a:endParaRPr lang="en-US" strike="sngStrike" dirty="0">
              <a:ea typeface="+mn-lt"/>
              <a:cs typeface="+mn-lt"/>
            </a:endParaRPr>
          </a:p>
          <a:p>
            <a:pPr>
              <a:buFont typeface="Arial"/>
              <a:buChar char="•"/>
            </a:pPr>
            <a:r>
              <a:rPr lang="en-US" dirty="0">
                <a:ea typeface="+mn-lt"/>
                <a:cs typeface="+mn-lt"/>
              </a:rPr>
              <a:t>compare and contrast the differences between becoming a parent while in high school and becoming a parent after high school?</a:t>
            </a:r>
          </a:p>
          <a:p>
            <a:pPr marL="0" indent="0">
              <a:buNone/>
            </a:pPr>
            <a:endParaRPr lang="en-US" strike="sngStrike" dirty="0">
              <a:ea typeface="+mn-lt"/>
              <a:cs typeface="+mn-lt"/>
            </a:endParaRPr>
          </a:p>
          <a:p>
            <a:pPr marL="0" indent="0">
              <a:buNone/>
            </a:pP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Conception </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sz="2800" b="1" dirty="0">
                <a:solidFill>
                  <a:schemeClr val="tx1"/>
                </a:solidFill>
              </a:rPr>
              <a:t>Conception </a:t>
            </a:r>
            <a:r>
              <a:rPr lang="en-US" altLang="en-US" sz="2800" dirty="0">
                <a:solidFill>
                  <a:schemeClr val="tx1"/>
                </a:solidFill>
              </a:rPr>
              <a:t>is the union of an ovum and a sperm primarily through sexual intercourse.</a:t>
            </a:r>
          </a:p>
          <a:p>
            <a:pPr marL="0" indent="0">
              <a:buNone/>
            </a:pPr>
            <a:endParaRPr lang="en-US" altLang="en-US" dirty="0">
              <a:solidFill>
                <a:schemeClr val="tx1"/>
              </a:solidFill>
            </a:endParaRPr>
          </a:p>
          <a:p>
            <a:pPr lvl="1"/>
            <a:r>
              <a:rPr lang="en-US" altLang="en-US" dirty="0">
                <a:solidFill>
                  <a:schemeClr val="tx1"/>
                </a:solidFill>
              </a:rPr>
              <a:t>When ovulation occurs, an ovum is released into a fallopian tube. If sperm are also present in the fallopian tube, the ovum may be fertilized.</a:t>
            </a:r>
          </a:p>
          <a:p>
            <a:pPr marL="0" indent="0">
              <a:buNone/>
            </a:pPr>
            <a:endParaRPr lang="en-US" altLang="en-US" sz="2800" dirty="0">
              <a:solidFill>
                <a:schemeClr val="tx1"/>
              </a:solidFil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FB4CD-4BB8-A9D8-7D49-4D3F58433FDB}"/>
              </a:ext>
            </a:extLst>
          </p:cNvPr>
          <p:cNvSpPr>
            <a:spLocks noGrp="1"/>
          </p:cNvSpPr>
          <p:nvPr>
            <p:ph type="title"/>
          </p:nvPr>
        </p:nvSpPr>
        <p:spPr/>
        <p:txBody>
          <a:bodyPr/>
          <a:lstStyle/>
          <a:p>
            <a:pPr algn="ctr"/>
            <a:r>
              <a:rPr lang="en-US" dirty="0"/>
              <a:t>Stages of Pregnancy</a:t>
            </a:r>
            <a:br>
              <a:rPr lang="en-US" dirty="0"/>
            </a:br>
            <a:r>
              <a:rPr lang="en-US" sz="2400" i="1" dirty="0"/>
              <a:t>(1 of 3)</a:t>
            </a:r>
          </a:p>
        </p:txBody>
      </p:sp>
      <p:sp>
        <p:nvSpPr>
          <p:cNvPr id="3" name="Content Placeholder 2">
            <a:extLst>
              <a:ext uri="{FF2B5EF4-FFF2-40B4-BE49-F238E27FC236}">
                <a16:creationId xmlns:a16="http://schemas.microsoft.com/office/drawing/2014/main" id="{B84B9243-C11A-2439-E9A7-A5D55C00338F}"/>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US" sz="2800" dirty="0">
                <a:solidFill>
                  <a:schemeClr val="accent4"/>
                </a:solidFill>
                <a:ea typeface="+mn-lt"/>
                <a:cs typeface="+mn-lt"/>
              </a:rPr>
              <a:t>In the </a:t>
            </a:r>
            <a:r>
              <a:rPr lang="en-US" sz="2800" b="1" dirty="0">
                <a:solidFill>
                  <a:schemeClr val="accent4"/>
                </a:solidFill>
                <a:ea typeface="+mn-lt"/>
                <a:cs typeface="+mn-lt"/>
              </a:rPr>
              <a:t>first trimester</a:t>
            </a:r>
            <a:r>
              <a:rPr lang="en-US" sz="2800" dirty="0">
                <a:solidFill>
                  <a:schemeClr val="accent4"/>
                </a:solidFill>
                <a:ea typeface="+mn-lt"/>
                <a:cs typeface="+mn-lt"/>
              </a:rPr>
              <a:t>: </a:t>
            </a:r>
          </a:p>
          <a:p>
            <a:pPr marL="914400" lvl="1" indent="-457200">
              <a:buFont typeface="Arial" panose="020B0604020202020204" pitchFamily="34" charset="0"/>
              <a:buChar char="•"/>
            </a:pPr>
            <a:r>
              <a:rPr lang="en-US" sz="2200" dirty="0">
                <a:solidFill>
                  <a:schemeClr val="accent3"/>
                </a:solidFill>
                <a:ea typeface="+mn-lt"/>
                <a:cs typeface="+mn-lt"/>
              </a:rPr>
              <a:t>The fertilized ovum becomes an embryo.</a:t>
            </a:r>
          </a:p>
          <a:p>
            <a:pPr marL="914400" lvl="1" indent="-457200">
              <a:buFont typeface="Arial" panose="020B0604020202020204" pitchFamily="34" charset="0"/>
              <a:buChar char="•"/>
            </a:pPr>
            <a:r>
              <a:rPr lang="en-US" sz="2200" dirty="0">
                <a:solidFill>
                  <a:schemeClr val="accent3"/>
                </a:solidFill>
                <a:ea typeface="+mn-lt"/>
                <a:cs typeface="+mn-lt"/>
              </a:rPr>
              <a:t>The embryo begins to develop in the </a:t>
            </a:r>
            <a:r>
              <a:rPr lang="en-US" sz="2200" b="1" dirty="0">
                <a:solidFill>
                  <a:schemeClr val="accent3"/>
                </a:solidFill>
                <a:ea typeface="+mn-lt"/>
                <a:cs typeface="+mn-lt"/>
              </a:rPr>
              <a:t>amniotic sac </a:t>
            </a:r>
            <a:r>
              <a:rPr lang="en-US" sz="2200" dirty="0">
                <a:solidFill>
                  <a:schemeClr val="accent3"/>
                </a:solidFill>
                <a:ea typeface="+mn-lt"/>
                <a:cs typeface="+mn-lt"/>
              </a:rPr>
              <a:t>filled with fluid that surrounds and protects it.</a:t>
            </a:r>
          </a:p>
          <a:p>
            <a:pPr marL="914400" lvl="1" indent="-457200">
              <a:buFont typeface="Arial" panose="020B0604020202020204" pitchFamily="34" charset="0"/>
              <a:buChar char="•"/>
            </a:pPr>
            <a:r>
              <a:rPr lang="en-US" sz="2200" dirty="0">
                <a:solidFill>
                  <a:schemeClr val="accent3"/>
                </a:solidFill>
                <a:ea typeface="+mn-lt"/>
                <a:cs typeface="+mn-lt"/>
              </a:rPr>
              <a:t>The embryo begins to develop arms, legs, and internal organs.</a:t>
            </a:r>
          </a:p>
          <a:p>
            <a:pPr marL="914400" lvl="1" indent="-457200">
              <a:buFont typeface="Arial" panose="020B0604020202020204" pitchFamily="34" charset="0"/>
              <a:buChar char="•"/>
            </a:pPr>
            <a:r>
              <a:rPr lang="en-US" sz="2200" dirty="0">
                <a:solidFill>
                  <a:schemeClr val="accent3"/>
                </a:solidFill>
                <a:ea typeface="+mn-lt"/>
                <a:cs typeface="+mn-lt"/>
              </a:rPr>
              <a:t>The embryo receives oxygen and nutrients through the umbilical cord, which connects the embryo to the placenta. </a:t>
            </a:r>
          </a:p>
          <a:p>
            <a:pPr marL="1371600" lvl="2" indent="-457200">
              <a:buFont typeface="Arial" panose="020B0604020202020204" pitchFamily="34" charset="0"/>
              <a:buChar char="•"/>
            </a:pPr>
            <a:r>
              <a:rPr lang="en-US" sz="2200" dirty="0">
                <a:solidFill>
                  <a:schemeClr val="accent3"/>
                </a:solidFill>
                <a:ea typeface="+mn-lt"/>
                <a:cs typeface="+mn-lt"/>
              </a:rPr>
              <a:t>The </a:t>
            </a:r>
            <a:r>
              <a:rPr lang="en-US" sz="2200" b="1" dirty="0">
                <a:solidFill>
                  <a:schemeClr val="accent3"/>
                </a:solidFill>
                <a:ea typeface="+mn-lt"/>
                <a:cs typeface="+mn-lt"/>
              </a:rPr>
              <a:t>placenta</a:t>
            </a:r>
            <a:r>
              <a:rPr lang="en-US" sz="2200" dirty="0">
                <a:solidFill>
                  <a:schemeClr val="accent3"/>
                </a:solidFill>
                <a:ea typeface="+mn-lt"/>
                <a:cs typeface="+mn-lt"/>
              </a:rPr>
              <a:t> provides the oxygen and nutrients to the baby throughout the nine months.</a:t>
            </a:r>
          </a:p>
          <a:p>
            <a:pPr marL="914400" lvl="1" indent="-457200">
              <a:buFont typeface="Arial" panose="020B0604020202020204" pitchFamily="34" charset="0"/>
              <a:buChar char="•"/>
            </a:pPr>
            <a:r>
              <a:rPr lang="en-US" sz="2200" dirty="0">
                <a:solidFill>
                  <a:schemeClr val="accent3"/>
                </a:solidFill>
                <a:ea typeface="+mn-lt"/>
                <a:cs typeface="+mn-lt"/>
              </a:rPr>
              <a:t>At the third month of the first trimester, the embryo is referred to as a fetus. </a:t>
            </a:r>
          </a:p>
          <a:p>
            <a:pPr algn="r"/>
            <a:r>
              <a:rPr lang="en-US" sz="1400" i="1" dirty="0">
                <a:solidFill>
                  <a:schemeClr val="accent4"/>
                </a:solidFill>
                <a:ea typeface="+mn-lt"/>
                <a:cs typeface="+mn-lt"/>
              </a:rPr>
              <a:t>(continued)</a:t>
            </a:r>
          </a:p>
          <a:p>
            <a:endParaRPr lang="en-US" dirty="0"/>
          </a:p>
        </p:txBody>
      </p:sp>
    </p:spTree>
    <p:extLst>
      <p:ext uri="{BB962C8B-B14F-4D97-AF65-F5344CB8AC3E}">
        <p14:creationId xmlns:p14="http://schemas.microsoft.com/office/powerpoint/2010/main" val="2391554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A63D-B358-AB36-D59B-3133E6594279}"/>
              </a:ext>
            </a:extLst>
          </p:cNvPr>
          <p:cNvSpPr>
            <a:spLocks noGrp="1"/>
          </p:cNvSpPr>
          <p:nvPr>
            <p:ph type="title"/>
          </p:nvPr>
        </p:nvSpPr>
        <p:spPr/>
        <p:txBody>
          <a:bodyPr/>
          <a:lstStyle/>
          <a:p>
            <a:pPr algn="ctr"/>
            <a:r>
              <a:rPr lang="en-US" dirty="0"/>
              <a:t>Stages of Pregnancy</a:t>
            </a:r>
            <a:br>
              <a:rPr lang="en-US" dirty="0"/>
            </a:br>
            <a:r>
              <a:rPr lang="en-US" sz="2400" i="1" dirty="0"/>
              <a:t>(2 of 3)</a:t>
            </a:r>
          </a:p>
        </p:txBody>
      </p:sp>
      <p:sp>
        <p:nvSpPr>
          <p:cNvPr id="3" name="Content Placeholder 2">
            <a:extLst>
              <a:ext uri="{FF2B5EF4-FFF2-40B4-BE49-F238E27FC236}">
                <a16:creationId xmlns:a16="http://schemas.microsoft.com/office/drawing/2014/main" id="{20A3664D-3F61-8B47-4C77-931D9A095493}"/>
              </a:ext>
            </a:extLst>
          </p:cNvPr>
          <p:cNvSpPr>
            <a:spLocks noGrp="1"/>
          </p:cNvSpPr>
          <p:nvPr>
            <p:ph idx="1"/>
          </p:nvPr>
        </p:nvSpPr>
        <p:spPr/>
        <p:txBody>
          <a:bodyPr/>
          <a:lstStyle/>
          <a:p>
            <a:pPr marL="457200" indent="-457200">
              <a:buFont typeface="Arial" panose="020B0604020202020204" pitchFamily="34" charset="0"/>
              <a:buChar char="•"/>
            </a:pPr>
            <a:r>
              <a:rPr lang="en-US" sz="2800" dirty="0">
                <a:solidFill>
                  <a:schemeClr val="accent4"/>
                </a:solidFill>
                <a:ea typeface="+mn-lt"/>
                <a:cs typeface="+mn-lt"/>
              </a:rPr>
              <a:t>In the </a:t>
            </a:r>
            <a:r>
              <a:rPr lang="en-US" sz="2800" b="1" dirty="0">
                <a:solidFill>
                  <a:schemeClr val="accent4"/>
                </a:solidFill>
                <a:ea typeface="+mn-lt"/>
                <a:cs typeface="+mn-lt"/>
              </a:rPr>
              <a:t>second trimester</a:t>
            </a:r>
            <a:r>
              <a:rPr lang="en-US" sz="2800" dirty="0">
                <a:solidFill>
                  <a:schemeClr val="accent4"/>
                </a:solidFill>
                <a:ea typeface="+mn-lt"/>
                <a:cs typeface="+mn-lt"/>
              </a:rPr>
              <a:t>: </a:t>
            </a:r>
          </a:p>
          <a:p>
            <a:pPr marL="914400" lvl="1" indent="-457200">
              <a:buFont typeface="Arial" panose="020B0604020202020204" pitchFamily="34" charset="0"/>
              <a:buChar char="•"/>
            </a:pPr>
            <a:r>
              <a:rPr lang="en-US" sz="2400" dirty="0">
                <a:solidFill>
                  <a:schemeClr val="accent3"/>
                </a:solidFill>
                <a:ea typeface="+mn-lt"/>
                <a:cs typeface="+mn-lt"/>
              </a:rPr>
              <a:t>The fetus begins to breathe the amniotic fluid.</a:t>
            </a:r>
          </a:p>
          <a:p>
            <a:pPr marL="914400" lvl="1" indent="-457200">
              <a:buFont typeface="Arial" panose="020B0604020202020204" pitchFamily="34" charset="0"/>
              <a:buChar char="•"/>
            </a:pPr>
            <a:r>
              <a:rPr lang="en-US" sz="2400" dirty="0">
                <a:solidFill>
                  <a:schemeClr val="accent3"/>
                </a:solidFill>
                <a:ea typeface="+mn-lt"/>
                <a:cs typeface="+mn-lt"/>
              </a:rPr>
              <a:t>Organs continue to develop, including the lungs and the ability to hear. </a:t>
            </a:r>
          </a:p>
          <a:p>
            <a:pPr marL="914400" lvl="1" indent="-457200">
              <a:buFont typeface="Arial" panose="020B0604020202020204" pitchFamily="34" charset="0"/>
              <a:buChar char="•"/>
            </a:pPr>
            <a:r>
              <a:rPr lang="en-US" sz="2400" dirty="0">
                <a:solidFill>
                  <a:schemeClr val="accent3"/>
                </a:solidFill>
                <a:ea typeface="+mn-lt"/>
                <a:cs typeface="+mn-lt"/>
              </a:rPr>
              <a:t>Brain waves develop. </a:t>
            </a:r>
          </a:p>
          <a:p>
            <a:pPr marL="914400" lvl="1" indent="-457200">
              <a:buFont typeface="Arial" panose="020B0604020202020204" pitchFamily="34" charset="0"/>
              <a:buChar char="•"/>
            </a:pPr>
            <a:r>
              <a:rPr lang="en-US" sz="2400" dirty="0">
                <a:solidFill>
                  <a:schemeClr val="accent3"/>
                </a:solidFill>
                <a:ea typeface="+mn-lt"/>
                <a:cs typeface="+mn-lt"/>
              </a:rPr>
              <a:t>The mother will begin to gain weight and feel the baby move. </a:t>
            </a:r>
          </a:p>
          <a:p>
            <a:endParaRPr lang="en-US" dirty="0"/>
          </a:p>
        </p:txBody>
      </p:sp>
    </p:spTree>
    <p:extLst>
      <p:ext uri="{BB962C8B-B14F-4D97-AF65-F5344CB8AC3E}">
        <p14:creationId xmlns:p14="http://schemas.microsoft.com/office/powerpoint/2010/main" val="2404989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F8A36-8046-B9D8-AF44-3D3A929CF41D}"/>
              </a:ext>
            </a:extLst>
          </p:cNvPr>
          <p:cNvSpPr>
            <a:spLocks noGrp="1"/>
          </p:cNvSpPr>
          <p:nvPr>
            <p:ph type="title"/>
          </p:nvPr>
        </p:nvSpPr>
        <p:spPr/>
        <p:txBody>
          <a:bodyPr/>
          <a:lstStyle/>
          <a:p>
            <a:pPr algn="ctr"/>
            <a:r>
              <a:rPr lang="en-US" dirty="0"/>
              <a:t>Stages of Pregnancy</a:t>
            </a:r>
            <a:br>
              <a:rPr lang="en-US" dirty="0"/>
            </a:br>
            <a:r>
              <a:rPr lang="en-US" sz="2400" i="1" dirty="0"/>
              <a:t>(3 of 3)</a:t>
            </a:r>
          </a:p>
        </p:txBody>
      </p:sp>
      <p:sp>
        <p:nvSpPr>
          <p:cNvPr id="3" name="Content Placeholder 2">
            <a:extLst>
              <a:ext uri="{FF2B5EF4-FFF2-40B4-BE49-F238E27FC236}">
                <a16:creationId xmlns:a16="http://schemas.microsoft.com/office/drawing/2014/main" id="{822E8433-120B-3B5A-6F5C-EB22DFB970C4}"/>
              </a:ext>
            </a:extLst>
          </p:cNvPr>
          <p:cNvSpPr>
            <a:spLocks noGrp="1"/>
          </p:cNvSpPr>
          <p:nvPr>
            <p:ph idx="1"/>
          </p:nvPr>
        </p:nvSpPr>
        <p:spPr/>
        <p:txBody>
          <a:bodyPr/>
          <a:lstStyle/>
          <a:p>
            <a:pPr marL="457200" indent="-457200">
              <a:buFont typeface="Arial" panose="020B0604020202020204" pitchFamily="34" charset="0"/>
              <a:buChar char="•"/>
            </a:pPr>
            <a:r>
              <a:rPr lang="en-US" sz="2800" dirty="0">
                <a:solidFill>
                  <a:schemeClr val="accent4"/>
                </a:solidFill>
                <a:ea typeface="+mn-lt"/>
                <a:cs typeface="+mn-lt"/>
              </a:rPr>
              <a:t>In the </a:t>
            </a:r>
            <a:r>
              <a:rPr lang="en-US" sz="2800" b="1" dirty="0">
                <a:solidFill>
                  <a:schemeClr val="accent4"/>
                </a:solidFill>
                <a:ea typeface="+mn-lt"/>
                <a:cs typeface="+mn-lt"/>
              </a:rPr>
              <a:t>third trimester</a:t>
            </a:r>
            <a:r>
              <a:rPr lang="en-US" sz="2800" dirty="0">
                <a:solidFill>
                  <a:schemeClr val="accent4"/>
                </a:solidFill>
                <a:ea typeface="+mn-lt"/>
                <a:cs typeface="+mn-lt"/>
              </a:rPr>
              <a:t>: </a:t>
            </a:r>
          </a:p>
          <a:p>
            <a:pPr marL="914400" lvl="1" indent="-457200">
              <a:buFont typeface="Arial" panose="020B0604020202020204" pitchFamily="34" charset="0"/>
              <a:buChar char="•"/>
            </a:pPr>
            <a:r>
              <a:rPr lang="en-US" sz="2400" dirty="0">
                <a:solidFill>
                  <a:schemeClr val="accent3"/>
                </a:solidFill>
                <a:ea typeface="+mn-lt"/>
                <a:cs typeface="+mn-lt"/>
              </a:rPr>
              <a:t>The baby has a fully formed brain and nervous system. </a:t>
            </a:r>
          </a:p>
          <a:p>
            <a:pPr marL="914400" lvl="1" indent="-457200">
              <a:buFont typeface="Arial" panose="020B0604020202020204" pitchFamily="34" charset="0"/>
              <a:buChar char="•"/>
            </a:pPr>
            <a:r>
              <a:rPr lang="en-US" sz="2400" dirty="0">
                <a:solidFill>
                  <a:schemeClr val="accent3"/>
                </a:solidFill>
                <a:ea typeface="+mn-lt"/>
                <a:cs typeface="+mn-lt"/>
              </a:rPr>
              <a:t>The baby begins to build up fat for energy and warmth. </a:t>
            </a:r>
          </a:p>
          <a:p>
            <a:endParaRPr lang="en-US" dirty="0"/>
          </a:p>
        </p:txBody>
      </p:sp>
    </p:spTree>
    <p:extLst>
      <p:ext uri="{BB962C8B-B14F-4D97-AF65-F5344CB8AC3E}">
        <p14:creationId xmlns:p14="http://schemas.microsoft.com/office/powerpoint/2010/main" val="123728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dirty="0"/>
              <a:t>Prenatal Care</a:t>
            </a:r>
            <a:endParaRPr lang="en-US" sz="28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Prenatal care </a:t>
            </a:r>
            <a:r>
              <a:rPr lang="en-US" dirty="0">
                <a:cs typeface="Arial"/>
              </a:rPr>
              <a:t>is health care for the pregnant person and the developing baby before birth takes place.</a:t>
            </a:r>
          </a:p>
          <a:p>
            <a:r>
              <a:rPr lang="en-US" dirty="0">
                <a:cs typeface="Arial"/>
              </a:rPr>
              <a:t>People who are pregnant should </a:t>
            </a:r>
          </a:p>
          <a:p>
            <a:pPr lvl="1"/>
            <a:r>
              <a:rPr lang="en-US" dirty="0">
                <a:cs typeface="Arial"/>
              </a:rPr>
              <a:t>Eat healthy meals, making sure to get the proper nutrients</a:t>
            </a:r>
          </a:p>
          <a:p>
            <a:pPr lvl="1"/>
            <a:r>
              <a:rPr lang="en-US" dirty="0">
                <a:cs typeface="Arial"/>
              </a:rPr>
              <a:t>Exercise regularly</a:t>
            </a:r>
          </a:p>
          <a:p>
            <a:pPr lvl="1"/>
            <a:r>
              <a:rPr lang="en-US" dirty="0">
                <a:cs typeface="Arial"/>
              </a:rPr>
              <a:t>Avoid alcohol, nicotine, and any drugs not approved by their OB/GYN</a:t>
            </a:r>
          </a:p>
        </p:txBody>
      </p:sp>
    </p:spTree>
    <p:extLst>
      <p:ext uri="{BB962C8B-B14F-4D97-AF65-F5344CB8AC3E}">
        <p14:creationId xmlns:p14="http://schemas.microsoft.com/office/powerpoint/2010/main" val="76998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lstStyle/>
          <a:p>
            <a:pPr algn="ctr"/>
            <a:r>
              <a:rPr lang="en-US" dirty="0"/>
              <a:t>Childbirth</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dirty="0">
                <a:cs typeface="Arial"/>
              </a:rPr>
              <a:t>Families have choices about the childbirth</a:t>
            </a:r>
            <a:r>
              <a:rPr lang="en-US" b="1" dirty="0">
                <a:cs typeface="Arial"/>
              </a:rPr>
              <a:t> </a:t>
            </a:r>
            <a:r>
              <a:rPr lang="en-US" dirty="0">
                <a:cs typeface="Arial"/>
              </a:rPr>
              <a:t>process: </a:t>
            </a:r>
          </a:p>
          <a:p>
            <a:pPr lvl="1"/>
            <a:r>
              <a:rPr lang="en-US" dirty="0">
                <a:cs typeface="Arial"/>
              </a:rPr>
              <a:t>Could give birth at a hospital or birthing center. </a:t>
            </a:r>
          </a:p>
          <a:p>
            <a:pPr lvl="1"/>
            <a:r>
              <a:rPr lang="en-US" dirty="0">
                <a:cs typeface="Arial"/>
              </a:rPr>
              <a:t>Midwives can deliver babies in hospitals or in the home.</a:t>
            </a:r>
          </a:p>
          <a:p>
            <a:pPr lvl="1"/>
            <a:r>
              <a:rPr lang="en-US" dirty="0">
                <a:cs typeface="Arial"/>
              </a:rPr>
              <a:t>Cesarean sections (C-sections) may be required.</a:t>
            </a:r>
          </a:p>
        </p:txBody>
      </p:sp>
    </p:spTree>
    <p:extLst>
      <p:ext uri="{BB962C8B-B14F-4D97-AF65-F5344CB8AC3E}">
        <p14:creationId xmlns:p14="http://schemas.microsoft.com/office/powerpoint/2010/main" val="57588017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611</TotalTime>
  <Words>1150</Words>
  <Application>Microsoft Office PowerPoint</Application>
  <PresentationFormat>On-screen Show (4:3)</PresentationFormat>
  <Paragraphs>94</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Arial Black</vt:lpstr>
      <vt:lpstr>Calibri</vt:lpstr>
      <vt:lpstr>Office Theme</vt:lpstr>
      <vt:lpstr>Conception and Pregnancy</vt:lpstr>
      <vt:lpstr>Write About It</vt:lpstr>
      <vt:lpstr>Can You . . .</vt:lpstr>
      <vt:lpstr>Conception </vt:lpstr>
      <vt:lpstr>Stages of Pregnancy (1 of 3)</vt:lpstr>
      <vt:lpstr>Stages of Pregnancy (2 of 3)</vt:lpstr>
      <vt:lpstr>Stages of Pregnancy (3 of 3)</vt:lpstr>
      <vt:lpstr>Prenatal Care</vt:lpstr>
      <vt:lpstr>Childbirth</vt:lpstr>
      <vt:lpstr>The Stages of Childbirth </vt:lpstr>
      <vt:lpstr>Teen Pregnancy</vt:lpstr>
      <vt:lpstr>Teens as Parents (1 of 2) </vt:lpstr>
      <vt:lpstr>Teens as Parents (2 of 2) </vt:lpstr>
      <vt:lpstr>Adoption Options</vt:lpstr>
      <vt:lpstr>Safe Haven Laws</vt:lpstr>
      <vt:lpstr>Benefits of Finishing High School Before Becoming a Parent</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512</cp:revision>
  <dcterms:created xsi:type="dcterms:W3CDTF">2020-04-29T19:38:00Z</dcterms:created>
  <dcterms:modified xsi:type="dcterms:W3CDTF">2023-07-24T21:07:45Z</dcterms:modified>
</cp:coreProperties>
</file>